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9" r:id="rId3"/>
    <p:sldId id="270" r:id="rId4"/>
    <p:sldId id="272" r:id="rId5"/>
    <p:sldId id="268" r:id="rId6"/>
    <p:sldId id="257" r:id="rId7"/>
    <p:sldId id="258" r:id="rId8"/>
    <p:sldId id="267" r:id="rId9"/>
    <p:sldId id="259" r:id="rId10"/>
    <p:sldId id="262" r:id="rId11"/>
    <p:sldId id="271" r:id="rId12"/>
    <p:sldId id="265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154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2F487F-96B4-4053-B005-E5B7AA5CE67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86651-E6A1-4ACE-BF8A-9D9F3ADDEB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960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986651-E6A1-4ACE-BF8A-9D9F3ADDEB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81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986651-E6A1-4ACE-BF8A-9D9F3ADDEB7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08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986651-E6A1-4ACE-BF8A-9D9F3ADDEB7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6206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986651-E6A1-4ACE-BF8A-9D9F3ADDEB7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361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483B-41FB-48E2-97FE-8C0FB15FB876}" type="datetime1">
              <a:rPr lang="fr-FR" smtClean="0"/>
              <a:t>11/09/2025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CCAD-8B46-4AF0-A91E-83DC8BFA66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9149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154DE-E4BB-43EA-A2F3-3963F2B52FAB}" type="datetime1">
              <a:rPr lang="fr-FR" smtClean="0"/>
              <a:t>11/09/2025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CCAD-8B46-4AF0-A91E-83DC8BFA66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1018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52E4C-3194-4839-A0CA-2CA9AC3C32AB}" type="datetime1">
              <a:rPr lang="fr-FR" smtClean="0"/>
              <a:t>11/09/2025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CCAD-8B46-4AF0-A91E-83DC8BFA66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6254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DFDE-F7CC-477F-96F7-B5670EF61328}" type="datetime1">
              <a:rPr lang="fr-FR" smtClean="0"/>
              <a:t>11/09/2025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CCAD-8B46-4AF0-A91E-83DC8BFA66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6954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B1DC0-7575-445C-908A-FE0388041403}" type="datetime1">
              <a:rPr lang="fr-FR" smtClean="0"/>
              <a:t>11/09/2025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CCAD-8B46-4AF0-A91E-83DC8BFA66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457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5618-1F0E-4E50-8766-BE7402BB667C}" type="datetime1">
              <a:rPr lang="fr-FR" smtClean="0"/>
              <a:t>11/09/2025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CCAD-8B46-4AF0-A91E-83DC8BFA66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8467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B0D35-DD32-459A-BEF9-0D1844359077}" type="datetime1">
              <a:rPr lang="fr-FR" smtClean="0"/>
              <a:t>11/09/2025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CCAD-8B46-4AF0-A91E-83DC8BFA66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6398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2B80-D013-4541-A721-A162CAA4E82C}" type="datetime1">
              <a:rPr lang="fr-FR" smtClean="0"/>
              <a:t>11/09/2025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CCAD-8B46-4AF0-A91E-83DC8BFA66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3038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E4F6D-BF02-4C5F-90F9-11CB7F241357}" type="datetime1">
              <a:rPr lang="fr-FR" smtClean="0"/>
              <a:t>11/09/2025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CCAD-8B46-4AF0-A91E-83DC8BFA66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0020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F553-8135-4335-800F-1FDDBE68549B}" type="datetime1">
              <a:rPr lang="fr-FR" smtClean="0"/>
              <a:t>11/09/2025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CCAD-8B46-4AF0-A91E-83DC8BFA66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0855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DD84-F477-498D-88DB-966E877F6055}" type="datetime1">
              <a:rPr lang="fr-FR" smtClean="0"/>
              <a:t>11/09/2025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CCAD-8B46-4AF0-A91E-83DC8BFA66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494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1BB95-8A92-4059-A967-CE33CEF743DD}" type="datetime1">
              <a:rPr lang="fr-FR" smtClean="0"/>
              <a:t>11/09/2025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CCCAD-8B46-4AF0-A91E-83DC8BFA66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5601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1803" y="2749107"/>
            <a:ext cx="7772400" cy="1946647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BILAN D'ACTIVITÉS DE L'HÔPITAL MILITAIRE DE CONAKRY 2024 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95E1BCB-9767-E0E0-2FE8-2607040DB9CE}"/>
              </a:ext>
            </a:extLst>
          </p:cNvPr>
          <p:cNvSpPr txBox="1"/>
          <p:nvPr/>
        </p:nvSpPr>
        <p:spPr>
          <a:xfrm>
            <a:off x="3131840" y="5085184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Présenté par le Médecin capitaine KOULIBALY Fassou, Médecin chef adjoint de l'hôpital de Conakry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E20A66B-44C5-0BAE-6A78-E5B99432B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CCAD-8B46-4AF0-A91E-83DC8BFA66A7}" type="slidenum">
              <a:rPr lang="fr-FR" smtClean="0"/>
              <a:t>1</a:t>
            </a:fld>
            <a:endParaRPr lang="fr-FR"/>
          </a:p>
        </p:txBody>
      </p:sp>
      <p:pic>
        <p:nvPicPr>
          <p:cNvPr id="1026" name="Picture 2" descr="Hôpital militaire de Conakry - RTG">
            <a:extLst>
              <a:ext uri="{FF2B5EF4-FFF2-40B4-BE49-F238E27FC236}">
                <a16:creationId xmlns:a16="http://schemas.microsoft.com/office/drawing/2014/main" id="{8AF5AF77-C2F9-5482-E316-A0C6761E1C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136525"/>
            <a:ext cx="8424937" cy="2612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86711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fr-FR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Campagne d'activités civilo-militaire</a:t>
            </a:r>
            <a:r>
              <a:rPr lang="fr-FR" sz="4000" b="1" dirty="0">
                <a:solidFill>
                  <a:prstClr val="black"/>
                </a:solidFill>
              </a:rPr>
              <a:t> </a:t>
            </a:r>
            <a:br>
              <a:rPr lang="fr-FR" sz="4000" dirty="0">
                <a:solidFill>
                  <a:prstClr val="black"/>
                </a:solidFill>
              </a:rPr>
            </a:br>
            <a:r>
              <a:rPr lang="fr-FR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ophtalmologie</a:t>
            </a:r>
            <a:endParaRPr lang="fr-F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00808"/>
            <a:ext cx="8784976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4F4FD5C-F93F-DA35-ABD8-B5194CBE7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CCAD-8B46-4AF0-A91E-83DC8BFA66A7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4679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E65886-6CC2-D383-7949-59703939A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26556"/>
            <a:ext cx="5554960" cy="1143000"/>
          </a:xfrm>
        </p:spPr>
        <p:txBody>
          <a:bodyPr>
            <a:normAutofit/>
          </a:bodyPr>
          <a:lstStyle/>
          <a:p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RECOMMANDATIONS 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A7F8DA-2F99-51B9-00A9-70E449460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268760"/>
            <a:ext cx="8280920" cy="496855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Extension de l'hôpital  militaire de Conakry 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Equiper les services 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Création une école de santé des armées 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Favoriser la formation continue du personnel de l'hôpital militaire de Conakry 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Créer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une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unité de production d'oxygène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Créer un service de psychiatrie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76CD99C-5257-3B75-DE6E-E965CAEC5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CCAD-8B46-4AF0-A91E-83DC8BFA66A7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0570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709120"/>
          </a:xfrm>
        </p:spPr>
        <p:txBody>
          <a:bodyPr>
            <a:normAutofit lnSpcReduction="10000"/>
          </a:bodyPr>
          <a:lstStyle/>
          <a:p>
            <a:pPr>
              <a:lnSpc>
                <a:spcPct val="270000"/>
              </a:lnSpc>
              <a:buFont typeface="Wingdings" panose="05000000000000000000" pitchFamily="2" charset="2"/>
              <a:buChar char="q"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Les résultats obtenus témoignent de l'impact significatif sur la santé  de la population, </a:t>
            </a:r>
          </a:p>
          <a:p>
            <a:pPr>
              <a:lnSpc>
                <a:spcPct val="270000"/>
              </a:lnSpc>
              <a:buFont typeface="Wingdings" panose="05000000000000000000" pitchFamily="2" charset="2"/>
              <a:buChar char="q"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avec des retours positifs sur l'amélioration de la qualité de vie des bénéficiaires. </a:t>
            </a:r>
          </a:p>
          <a:p>
            <a:pPr marL="0" indent="0">
              <a:lnSpc>
                <a:spcPct val="150000"/>
              </a:lnSpc>
              <a:buNone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A673D1A-0572-78CB-B3BD-227F74E6F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CCAD-8B46-4AF0-A91E-83DC8BFA66A7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2377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405A98-4720-BDAC-6D54-A33BB0E24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3888" y="75661"/>
            <a:ext cx="2016224" cy="676375"/>
          </a:xfrm>
        </p:spPr>
        <p:txBody>
          <a:bodyPr>
            <a:normAutofit fontScale="90000"/>
          </a:bodyPr>
          <a:lstStyle/>
          <a:p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1AF184-88CA-56C7-0F76-4E774C5D3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Introduction</a:t>
            </a:r>
          </a:p>
          <a:p>
            <a:pPr marL="571500" indent="-571500">
              <a:buFont typeface="+mj-lt"/>
              <a:buAutoNum type="romanUcPeriod"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Présentation de l'hôpital militaire de Conakry</a:t>
            </a:r>
          </a:p>
          <a:p>
            <a:pPr marL="571500" indent="-571500">
              <a:buFont typeface="+mj-lt"/>
              <a:buAutoNum type="romanUcPeriod"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Nombre de consultations</a:t>
            </a:r>
          </a:p>
          <a:p>
            <a:pPr marL="571500" indent="-571500">
              <a:buFont typeface="+mj-lt"/>
              <a:buAutoNum type="romanUcPeriod"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Activités chirurgicales</a:t>
            </a:r>
          </a:p>
          <a:p>
            <a:pPr marL="571500" indent="-571500">
              <a:buFont typeface="+mj-lt"/>
              <a:buAutoNum type="romanUcPeriod"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Activités du CIRA</a:t>
            </a:r>
          </a:p>
          <a:p>
            <a:pPr marL="571500" indent="-571500">
              <a:buFont typeface="+mj-lt"/>
              <a:buAutoNum type="romanUcPeriod"/>
            </a:pPr>
            <a:r>
              <a:rPr lang="fr-F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Activités civilo-militaires  ophtalmologie</a:t>
            </a:r>
          </a:p>
          <a:p>
            <a:pPr marL="571500" indent="-571500">
              <a:buFont typeface="+mj-lt"/>
              <a:buAutoNum type="romanUcPeriod"/>
            </a:pPr>
            <a:r>
              <a:rPr lang="fr-FR" sz="2800" dirty="0">
                <a:latin typeface="Times New Roman" panose="02020603050405020304" pitchFamily="18" charset="0"/>
                <a:cs typeface="Times New Roman" pitchFamily="18" charset="0"/>
              </a:rPr>
              <a:t>Hospitalisations, Evacuations et Décès</a:t>
            </a:r>
          </a:p>
          <a:p>
            <a:pPr marL="0" indent="0">
              <a:buNone/>
            </a:pPr>
            <a:r>
              <a:rPr lang="fr-FR" sz="2800" dirty="0">
                <a:latin typeface="Times New Roman" panose="02020603050405020304" pitchFamily="18" charset="0"/>
                <a:cs typeface="Times New Roman" pitchFamily="18" charset="0"/>
              </a:rPr>
              <a:t>     Conclusion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8E1B996-CC5F-6890-9CDF-F9CFB1964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CCAD-8B46-4AF0-A91E-83DC8BFA66A7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817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C770B5-8C75-F631-FD9E-878869F98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768" y="5216"/>
            <a:ext cx="3600400" cy="854968"/>
          </a:xfrm>
        </p:spPr>
        <p:txBody>
          <a:bodyPr/>
          <a:lstStyle/>
          <a:p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BA3939-2A5B-B22F-6505-3DBD955EF2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3068960"/>
            <a:ext cx="4032448" cy="3159994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Scanner 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Coelioscope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Amplicateur de brillance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Équipements moderne en ophtalmologie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1478F43-08B0-89C6-7FE2-E4AFAF9AB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CCAD-8B46-4AF0-A91E-83DC8BFA66A7}" type="slidenum">
              <a:rPr lang="fr-FR" smtClean="0"/>
              <a:t>3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4E745D6-E9FA-0A4A-9C94-2B6DA4CCF01B}"/>
              </a:ext>
            </a:extLst>
          </p:cNvPr>
          <p:cNvSpPr txBox="1"/>
          <p:nvPr/>
        </p:nvSpPr>
        <p:spPr>
          <a:xfrm>
            <a:off x="251520" y="1015855"/>
            <a:ext cx="8496944" cy="16951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fr-FR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ervice de santé des armées à la pointe de la révolution médicale.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fr-FR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ôpital militaire de Conakry</a:t>
            </a:r>
            <a:r>
              <a:rPr lang="fr-FR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s'est</a:t>
            </a:r>
            <a:r>
              <a:rPr lang="fr-FR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doté des équipements précieux des dernières avancées technologiques de la médecine</a:t>
            </a:r>
            <a:endParaRPr lang="en-US" sz="2400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F515E3B-01C3-2B04-EDA8-95259CC7B462}"/>
              </a:ext>
            </a:extLst>
          </p:cNvPr>
          <p:cNvSpPr txBox="1"/>
          <p:nvPr/>
        </p:nvSpPr>
        <p:spPr>
          <a:xfrm>
            <a:off x="5004048" y="2924944"/>
            <a:ext cx="3744416" cy="27959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Echodoppler cardiaque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Nasofibroscopie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Équipements moderne en réanimation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Blocs de chirurgie équipés</a:t>
            </a:r>
          </a:p>
        </p:txBody>
      </p:sp>
    </p:spTree>
    <p:extLst>
      <p:ext uri="{BB962C8B-B14F-4D97-AF65-F5344CB8AC3E}">
        <p14:creationId xmlns:p14="http://schemas.microsoft.com/office/powerpoint/2010/main" val="1285488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FC2427-34F9-003E-E85D-35FAA93E0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768" y="-22206"/>
            <a:ext cx="4402832" cy="1143000"/>
          </a:xfrm>
        </p:spPr>
        <p:txBody>
          <a:bodyPr>
            <a:normAutofit/>
          </a:bodyPr>
          <a:lstStyle/>
          <a:p>
            <a:r>
              <a:rPr lang="fr-F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8CE9DA-3282-E78D-A488-BD49CBEC5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12776"/>
            <a:ext cx="8229600" cy="475252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Permettant de réaliser certaines interventions chirurgicales: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fr-FR" sz="3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oelio-chirurgie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Chirurgie</a:t>
            </a:r>
            <a:r>
              <a:rPr lang="fr-FR" sz="3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endonasale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3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Thyroïdectomie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Chirurgie buccale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3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Prothèse de la hanche ………….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593C5AE-6E35-A7C8-1C2A-A28A1728A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CCAD-8B46-4AF0-A91E-83DC8BFA66A7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6276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0D2399-A3C7-D1E6-3115-DDFB54D1A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448" y="188640"/>
            <a:ext cx="8229600" cy="1143000"/>
          </a:xfrm>
        </p:spPr>
        <p:txBody>
          <a:bodyPr>
            <a:noAutofit/>
          </a:bodyPr>
          <a:lstStyle/>
          <a:p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Présentation de l'hôpital militaire de Conakry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B35597-11B6-0576-D8E5-D65D9DDD4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2743200"/>
            <a:ext cx="4834880" cy="326896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fr-FR" i="0" u="none" strike="noStrike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Traumatologie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fr-FR" i="0" u="none" strike="noStrike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Chirurgie Générale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fr-FR" i="0" u="none" strike="noStrike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Ophtalmologie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fr-FR" i="0" u="none" strike="noStrike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Odontologie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fr-FR" i="0" u="none" strike="noStrike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Médecine Générale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48529EE-9D03-581A-8594-DC356AAFD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CCAD-8B46-4AF0-A91E-83DC8BFA66A7}" type="slidenum">
              <a:rPr lang="fr-FR" smtClean="0"/>
              <a:t>5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911A1B0-282A-25FF-FC71-60E46C6EB9D8}"/>
              </a:ext>
            </a:extLst>
          </p:cNvPr>
          <p:cNvSpPr txBox="1"/>
          <p:nvPr/>
        </p:nvSpPr>
        <p:spPr>
          <a:xfrm>
            <a:off x="5364088" y="2759412"/>
            <a:ext cx="304032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fr-FR" sz="2800" i="0" u="none" strike="noStrike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Pédiatrie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fr-FR" sz="2800" i="0" u="none" strike="noStrike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Urgences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fr-FR" sz="2800" i="0" u="none" strike="noStrike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ORL-CCF</a:t>
            </a:r>
          </a:p>
          <a:p>
            <a:pPr lvl="1"/>
            <a:r>
              <a:rPr lang="fr-FR" sz="280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Cardiologie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fr-FR" sz="2800" i="0" u="none" strike="noStrike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LARESSA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CIRA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1E096BF-915E-D670-35E1-BB2143E0F02C}"/>
              </a:ext>
            </a:extLst>
          </p:cNvPr>
          <p:cNvSpPr txBox="1"/>
          <p:nvPr/>
        </p:nvSpPr>
        <p:spPr>
          <a:xfrm>
            <a:off x="1272002" y="1760339"/>
            <a:ext cx="66404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HMC comprend 11 services de spécialités </a:t>
            </a:r>
          </a:p>
        </p:txBody>
      </p:sp>
    </p:spTree>
    <p:extLst>
      <p:ext uri="{BB962C8B-B14F-4D97-AF65-F5344CB8AC3E}">
        <p14:creationId xmlns:p14="http://schemas.microsoft.com/office/powerpoint/2010/main" val="1490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11760" y="-1618"/>
            <a:ext cx="3960440" cy="646946"/>
          </a:xfrm>
        </p:spPr>
        <p:txBody>
          <a:bodyPr>
            <a:normAutofit/>
          </a:bodyPr>
          <a:lstStyle/>
          <a:p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Consultations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 </a:t>
            </a: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665299"/>
              </p:ext>
            </p:extLst>
          </p:nvPr>
        </p:nvGraphicFramePr>
        <p:xfrm>
          <a:off x="287524" y="645328"/>
          <a:ext cx="8568952" cy="6032739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916324">
                  <a:extLst>
                    <a:ext uri="{9D8B030D-6E8A-4147-A177-3AD203B41FA5}">
                      <a16:colId xmlns:a16="http://schemas.microsoft.com/office/drawing/2014/main" val="1517350332"/>
                    </a:ext>
                  </a:extLst>
                </a:gridCol>
                <a:gridCol w="2603897">
                  <a:extLst>
                    <a:ext uri="{9D8B030D-6E8A-4147-A177-3AD203B41FA5}">
                      <a16:colId xmlns:a16="http://schemas.microsoft.com/office/drawing/2014/main" val="3868883124"/>
                    </a:ext>
                  </a:extLst>
                </a:gridCol>
                <a:gridCol w="1703702">
                  <a:extLst>
                    <a:ext uri="{9D8B030D-6E8A-4147-A177-3AD203B41FA5}">
                      <a16:colId xmlns:a16="http://schemas.microsoft.com/office/drawing/2014/main" val="3919684025"/>
                    </a:ext>
                  </a:extLst>
                </a:gridCol>
                <a:gridCol w="1345029">
                  <a:extLst>
                    <a:ext uri="{9D8B030D-6E8A-4147-A177-3AD203B41FA5}">
                      <a16:colId xmlns:a16="http://schemas.microsoft.com/office/drawing/2014/main" val="2734373791"/>
                    </a:ext>
                  </a:extLst>
                </a:gridCol>
              </a:tblGrid>
              <a:tr h="40342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Services HMC</a:t>
                      </a:r>
                      <a:endParaRPr lang="fr-FR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Nombre de</a:t>
                      </a:r>
                      <a:r>
                        <a:rPr lang="fr-FR" sz="2400" b="0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2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consultation</a:t>
                      </a:r>
                      <a:endParaRPr lang="fr-FR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Militaires</a:t>
                      </a:r>
                      <a:endParaRPr lang="fr-FR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civils</a:t>
                      </a:r>
                      <a:endParaRPr lang="fr-FR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23780355"/>
                  </a:ext>
                </a:extLst>
              </a:tr>
              <a:tr h="52756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Traumatologie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302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6592895"/>
                  </a:ext>
                </a:extLst>
              </a:tr>
              <a:tr h="52756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Chirurgie Générale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913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324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589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96353403"/>
                  </a:ext>
                </a:extLst>
              </a:tr>
              <a:tr h="52756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ophtalmologie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2792</a:t>
                      </a:r>
                      <a:endParaRPr lang="fr-FR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785</a:t>
                      </a:r>
                      <a:endParaRPr lang="fr-FR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  <a:endParaRPr lang="fr-FR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22193481"/>
                  </a:ext>
                </a:extLst>
              </a:tr>
              <a:tr h="52756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Odontologie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809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266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484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35176970"/>
                  </a:ext>
                </a:extLst>
              </a:tr>
              <a:tr h="57350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Médecine Générale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820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370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1504841"/>
                  </a:ext>
                </a:extLst>
              </a:tr>
              <a:tr h="27374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Pédiatrie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431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321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310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5502438"/>
                  </a:ext>
                </a:extLst>
              </a:tr>
              <a:tr h="27374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Urgences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756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224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532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50395087"/>
                  </a:ext>
                </a:extLst>
              </a:tr>
              <a:tr h="27374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ORL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795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373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425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3738069"/>
                  </a:ext>
                </a:extLst>
              </a:tr>
              <a:tr h="28557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LARRESSA</a:t>
                      </a:r>
                      <a:endParaRPr lang="fr-FR" sz="2400" b="1" i="0" u="none" strike="noStrik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10084</a:t>
                      </a:r>
                      <a:endParaRPr lang="fr-FR" sz="2400" b="1" i="0" u="none" strike="noStrik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400" b="1" u="none" strike="noStrik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2845</a:t>
                      </a:r>
                    </a:p>
                    <a:p>
                      <a:pPr algn="ctr" fontAlgn="ctr"/>
                      <a:endParaRPr lang="fr-FR" sz="2400" b="1" i="0" u="none" strike="noStrik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7239</a:t>
                      </a:r>
                      <a:endParaRPr lang="fr-FR" sz="2400" b="1" i="0" u="none" strike="noStrik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86600621"/>
                  </a:ext>
                </a:extLst>
              </a:tr>
              <a:tr h="27374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17702 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5703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fld id="{1D3C20C3-FAC2-4052-8EF5-347FBEA5E370}" type="slidenum">
                        <a:rPr lang="fr-FR" sz="2400" b="1" u="none" strike="noStrike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fld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65239230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FF6DB0B-9D7D-BF31-517D-E047F5791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CCAD-8B46-4AF0-A91E-83DC8BFA66A7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9299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7277" y="98343"/>
            <a:ext cx="8229600" cy="1143000"/>
          </a:xfrm>
        </p:spPr>
        <p:txBody>
          <a:bodyPr/>
          <a:lstStyle/>
          <a:p>
            <a:r>
              <a:rPr lang="fr-FR" b="1" dirty="0">
                <a:latin typeface="Arial" pitchFamily="34" charset="0"/>
                <a:cs typeface="Arial" pitchFamily="34" charset="0"/>
              </a:rPr>
              <a:t>Interventions chirurgicales</a:t>
            </a:r>
            <a:r>
              <a:rPr lang="fr-FR" b="1" u="sng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469979"/>
              </p:ext>
            </p:extLst>
          </p:nvPr>
        </p:nvGraphicFramePr>
        <p:xfrm>
          <a:off x="295986" y="1196752"/>
          <a:ext cx="8668502" cy="514895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403824">
                  <a:extLst>
                    <a:ext uri="{9D8B030D-6E8A-4147-A177-3AD203B41FA5}">
                      <a16:colId xmlns:a16="http://schemas.microsoft.com/office/drawing/2014/main" val="2453760310"/>
                    </a:ext>
                  </a:extLst>
                </a:gridCol>
                <a:gridCol w="3180529">
                  <a:extLst>
                    <a:ext uri="{9D8B030D-6E8A-4147-A177-3AD203B41FA5}">
                      <a16:colId xmlns:a16="http://schemas.microsoft.com/office/drawing/2014/main" val="4174763999"/>
                    </a:ext>
                  </a:extLst>
                </a:gridCol>
                <a:gridCol w="1723494">
                  <a:extLst>
                    <a:ext uri="{9D8B030D-6E8A-4147-A177-3AD203B41FA5}">
                      <a16:colId xmlns:a16="http://schemas.microsoft.com/office/drawing/2014/main" val="1902414865"/>
                    </a:ext>
                  </a:extLst>
                </a:gridCol>
                <a:gridCol w="1360655">
                  <a:extLst>
                    <a:ext uri="{9D8B030D-6E8A-4147-A177-3AD203B41FA5}">
                      <a16:colId xmlns:a16="http://schemas.microsoft.com/office/drawing/2014/main" val="3059113366"/>
                    </a:ext>
                  </a:extLst>
                </a:gridCol>
              </a:tblGrid>
              <a:tr h="62095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Services HMC</a:t>
                      </a:r>
                      <a:endParaRPr lang="fr-FR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Nombre d'interventions</a:t>
                      </a:r>
                      <a:r>
                        <a:rPr lang="fr-FR" sz="2400" b="0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fr-FR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Militaires</a:t>
                      </a:r>
                      <a:endParaRPr lang="fr-FR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civils</a:t>
                      </a:r>
                      <a:endParaRPr lang="fr-FR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62639637"/>
                  </a:ext>
                </a:extLst>
              </a:tr>
              <a:tr h="71744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Traumatologie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41572029"/>
                  </a:ext>
                </a:extLst>
              </a:tr>
              <a:tr h="72273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Chirurgie Générale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566</a:t>
                      </a:r>
                      <a:endParaRPr lang="fr-FR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245</a:t>
                      </a:r>
                      <a:endParaRPr lang="fr-FR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321</a:t>
                      </a:r>
                      <a:endParaRPr lang="fr-FR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45968396"/>
                  </a:ext>
                </a:extLst>
              </a:tr>
              <a:tr h="72273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Coeliochirurgie</a:t>
                      </a:r>
                      <a:r>
                        <a:rPr lang="fr-FR" sz="2400" b="1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62963562"/>
                  </a:ext>
                </a:extLst>
              </a:tr>
              <a:tr h="72273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ophtalmologie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023200"/>
                  </a:ext>
                </a:extLst>
              </a:tr>
              <a:tr h="81201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Odontologie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131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56776950"/>
                  </a:ext>
                </a:extLst>
              </a:tr>
              <a:tr h="41397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ORL-CCF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07706873"/>
                  </a:ext>
                </a:extLst>
              </a:tr>
              <a:tr h="39804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17704 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5703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12145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808451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DCDF076-FDDB-4A43-A79A-7315007C7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CCAD-8B46-4AF0-A91E-83DC8BFA66A7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4826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730627"/>
              </p:ext>
            </p:extLst>
          </p:nvPr>
        </p:nvGraphicFramePr>
        <p:xfrm>
          <a:off x="257702" y="835277"/>
          <a:ext cx="8628596" cy="518744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392758">
                  <a:extLst>
                    <a:ext uri="{9D8B030D-6E8A-4147-A177-3AD203B41FA5}">
                      <a16:colId xmlns:a16="http://schemas.microsoft.com/office/drawing/2014/main" val="1048431055"/>
                    </a:ext>
                  </a:extLst>
                </a:gridCol>
                <a:gridCol w="3165887">
                  <a:extLst>
                    <a:ext uri="{9D8B030D-6E8A-4147-A177-3AD203B41FA5}">
                      <a16:colId xmlns:a16="http://schemas.microsoft.com/office/drawing/2014/main" val="25820150"/>
                    </a:ext>
                  </a:extLst>
                </a:gridCol>
                <a:gridCol w="1715560">
                  <a:extLst>
                    <a:ext uri="{9D8B030D-6E8A-4147-A177-3AD203B41FA5}">
                      <a16:colId xmlns:a16="http://schemas.microsoft.com/office/drawing/2014/main" val="2734476186"/>
                    </a:ext>
                  </a:extLst>
                </a:gridCol>
                <a:gridCol w="1354391">
                  <a:extLst>
                    <a:ext uri="{9D8B030D-6E8A-4147-A177-3AD203B41FA5}">
                      <a16:colId xmlns:a16="http://schemas.microsoft.com/office/drawing/2014/main" val="1452238421"/>
                    </a:ext>
                  </a:extLst>
                </a:gridCol>
              </a:tblGrid>
              <a:tr h="139021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Unités</a:t>
                      </a:r>
                      <a:endParaRPr lang="fr-FR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Nombre d‘examens</a:t>
                      </a:r>
                      <a:endParaRPr lang="fr-FR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Militaires</a:t>
                      </a:r>
                      <a:endParaRPr lang="fr-FR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civils</a:t>
                      </a:r>
                      <a:endParaRPr lang="fr-FR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11813645"/>
                  </a:ext>
                </a:extLst>
              </a:tr>
              <a:tr h="106198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Échographie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448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310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72097857"/>
                  </a:ext>
                </a:extLst>
              </a:tr>
              <a:tr h="107624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Radio</a:t>
                      </a:r>
                      <a:r>
                        <a:rPr lang="fr-FR" sz="24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standard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1973</a:t>
                      </a:r>
                      <a:endParaRPr lang="fr-FR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748</a:t>
                      </a:r>
                      <a:endParaRPr lang="fr-FR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1225</a:t>
                      </a:r>
                      <a:endParaRPr lang="fr-FR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21189821"/>
                  </a:ext>
                </a:extLst>
              </a:tr>
              <a:tr h="106980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Scanner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60395686"/>
                  </a:ext>
                </a:extLst>
              </a:tr>
              <a:tr h="58919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2479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894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1585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8459490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563888" y="116632"/>
            <a:ext cx="149592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fr-FR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CIRA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B2C4552-50B7-79A2-02A8-C339A5038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CCAD-8B46-4AF0-A91E-83DC8BFA66A7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08002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332656"/>
            <a:ext cx="7704856" cy="576063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fr-FR" sz="3600" b="1" dirty="0">
                <a:latin typeface="Times New Roman" pitchFamily="18" charset="0"/>
                <a:cs typeface="Times New Roman" pitchFamily="18" charset="0"/>
              </a:rPr>
              <a:t>Hospitalisations, Evacuations et Décès </a:t>
            </a:r>
          </a:p>
          <a:p>
            <a:endParaRPr lang="fr-FR" sz="36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3081228"/>
              </p:ext>
            </p:extLst>
          </p:nvPr>
        </p:nvGraphicFramePr>
        <p:xfrm>
          <a:off x="539551" y="1340768"/>
          <a:ext cx="8280922" cy="482453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3255">
                  <a:extLst>
                    <a:ext uri="{9D8B030D-6E8A-4147-A177-3AD203B41FA5}">
                      <a16:colId xmlns:a16="http://schemas.microsoft.com/office/drawing/2014/main" val="1388453971"/>
                    </a:ext>
                  </a:extLst>
                </a:gridCol>
                <a:gridCol w="3051413">
                  <a:extLst>
                    <a:ext uri="{9D8B030D-6E8A-4147-A177-3AD203B41FA5}">
                      <a16:colId xmlns:a16="http://schemas.microsoft.com/office/drawing/2014/main" val="2045480137"/>
                    </a:ext>
                  </a:extLst>
                </a:gridCol>
                <a:gridCol w="1646435">
                  <a:extLst>
                    <a:ext uri="{9D8B030D-6E8A-4147-A177-3AD203B41FA5}">
                      <a16:colId xmlns:a16="http://schemas.microsoft.com/office/drawing/2014/main" val="336901641"/>
                    </a:ext>
                  </a:extLst>
                </a:gridCol>
                <a:gridCol w="1299819">
                  <a:extLst>
                    <a:ext uri="{9D8B030D-6E8A-4147-A177-3AD203B41FA5}">
                      <a16:colId xmlns:a16="http://schemas.microsoft.com/office/drawing/2014/main" val="3408136078"/>
                    </a:ext>
                  </a:extLst>
                </a:gridCol>
              </a:tblGrid>
              <a:tr h="107613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Services HMC</a:t>
                      </a:r>
                      <a:endParaRPr lang="fr-FR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Nombre </a:t>
                      </a:r>
                      <a:endParaRPr lang="fr-FR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Militaires</a:t>
                      </a:r>
                      <a:endParaRPr lang="fr-FR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civils</a:t>
                      </a:r>
                      <a:endParaRPr lang="fr-FR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02493908"/>
                  </a:ext>
                </a:extLst>
              </a:tr>
              <a:tr h="124336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Hospitalisation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622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194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428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02958675"/>
                  </a:ext>
                </a:extLst>
              </a:tr>
              <a:tr h="12525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Evacuation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1243</a:t>
                      </a:r>
                      <a:endParaRPr lang="fr-FR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1195</a:t>
                      </a:r>
                      <a:endParaRPr lang="fr-FR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fr-FR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59301902"/>
                  </a:ext>
                </a:extLst>
              </a:tr>
              <a:tr h="12525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Décès</a:t>
                      </a:r>
                    </a:p>
                    <a:p>
                      <a:pPr algn="ctr" fontAlgn="ctr"/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fr-F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38069910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9ED626F-A2CD-2398-CE25-6664DE6A7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CCAD-8B46-4AF0-A91E-83DC8BFA66A7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24822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371</Words>
  <Application>Microsoft Office PowerPoint</Application>
  <PresentationFormat>Affichage à l'écran (4:3)</PresentationFormat>
  <Paragraphs>191</Paragraphs>
  <Slides>12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Thème Office</vt:lpstr>
      <vt:lpstr>BILAN D'ACTIVITÉS DE L'HÔPITAL MILITAIRE DE CONAKRY 2024  </vt:lpstr>
      <vt:lpstr>Plan</vt:lpstr>
      <vt:lpstr>Introduction</vt:lpstr>
      <vt:lpstr>Introduction </vt:lpstr>
      <vt:lpstr>Présentation de l'hôpital militaire de Conakry </vt:lpstr>
      <vt:lpstr>Consultations </vt:lpstr>
      <vt:lpstr>Interventions chirurgicales </vt:lpstr>
      <vt:lpstr>Présentation PowerPoint</vt:lpstr>
      <vt:lpstr>Présentation PowerPoint</vt:lpstr>
      <vt:lpstr>Campagne d'activités civilo-militaire  ophtalmologie</vt:lpstr>
      <vt:lpstr>RECOMMANDATIONS </vt:lpstr>
      <vt:lpstr>Conclusion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Rapport Statistique du Service d’Ophtalmologie 2024</dc:title>
  <dc:creator>JOHN PANAM</dc:creator>
  <cp:lastModifiedBy>Abdoulaye moria camara</cp:lastModifiedBy>
  <cp:revision>33</cp:revision>
  <dcterms:created xsi:type="dcterms:W3CDTF">2024-12-23T06:25:55Z</dcterms:created>
  <dcterms:modified xsi:type="dcterms:W3CDTF">2025-09-11T11:30:52Z</dcterms:modified>
</cp:coreProperties>
</file>